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4" r:id="rId4"/>
    <p:sldId id="286" r:id="rId5"/>
    <p:sldId id="265" r:id="rId6"/>
    <p:sldId id="267" r:id="rId7"/>
    <p:sldId id="275" r:id="rId8"/>
    <p:sldId id="276" r:id="rId9"/>
    <p:sldId id="277" r:id="rId10"/>
    <p:sldId id="274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>
      <p:cViewPr varScale="1">
        <p:scale>
          <a:sx n="87" d="100"/>
          <a:sy n="87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softEdge"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softEdge">
                <a:bevelT w="254000"/>
                <a:bevelB w="254000"/>
              </a:sp3d>
            </c:spPr>
          </c:dPt>
          <c:dLbls>
            <c:dLbl>
              <c:idx val="0"/>
              <c:layout>
                <c:manualLayout>
                  <c:x val="2.0049697991557036E-2"/>
                  <c:y val="-1.6935668197455546E-2"/>
                </c:manualLayout>
              </c:layout>
              <c:spPr>
                <a:noFill/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872397808971541E-2"/>
                  <c:y val="1.6935668197455546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517797443800023E-2"/>
                  <c:y val="2.0322801836946573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1779917,9</a:t>
                    </a:r>
                    <a:endParaRPr lang="en-US" b="1" dirty="0"/>
                  </a:p>
                </c:rich>
              </c:tx>
              <c:spPr>
                <a:noFill/>
                <a:ln w="9525"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695097626385688E-2"/>
                  <c:y val="6.0968405510839832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1909082,00</a:t>
                    </a:r>
                    <a:endParaRPr lang="en-US" dirty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Лист1!$B$2:$E$2</c:f>
              <c:numCache>
                <c:formatCode>0.0</c:formatCode>
                <c:ptCount val="4"/>
                <c:pt idx="0">
                  <c:v>1389046.9</c:v>
                </c:pt>
                <c:pt idx="1">
                  <c:v>1478884.2</c:v>
                </c:pt>
                <c:pt idx="2">
                  <c:v>1773266.1</c:v>
                </c:pt>
                <c:pt idx="3">
                  <c:v>1901135.5</c:v>
                </c:pt>
              </c:numCache>
            </c:numRef>
          </c:val>
        </c:ser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6404298356728481E-2"/>
                  <c:y val="-8.467834098727830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95097626385688E-2"/>
                  <c:y val="-7.7904073708295413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Лист1!$B$3:$E$3</c:f>
              <c:numCache>
                <c:formatCode>0.0</c:formatCode>
                <c:ptCount val="4"/>
                <c:pt idx="0">
                  <c:v>46185.3</c:v>
                </c:pt>
                <c:pt idx="1">
                  <c:v>43871.6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shape val="cylinder"/>
        <c:axId val="163800360"/>
        <c:axId val="163451280"/>
        <c:axId val="0"/>
      </c:bar3DChart>
      <c:catAx>
        <c:axId val="163800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63451280"/>
        <c:crosses val="autoZero"/>
        <c:auto val="1"/>
        <c:lblAlgn val="ctr"/>
        <c:lblOffset val="100"/>
        <c:noMultiLvlLbl val="0"/>
      </c:catAx>
      <c:valAx>
        <c:axId val="1634512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3800360"/>
        <c:crosses val="autoZero"/>
        <c:crossBetween val="between"/>
        <c:majorUnit val="400000"/>
      </c:valAx>
    </c:plotArea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B w="12700"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9660411081322705E-2"/>
                  <c:y val="-1.153153022271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511170688114458E-2"/>
                  <c:y val="-1.1531530222710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022341376228791E-2"/>
                  <c:y val="-2.018017788974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298480786416443E-2"/>
                  <c:y val="-1.1531530222710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Лист2!$B$2:$E$2</c:f>
              <c:numCache>
                <c:formatCode>General</c:formatCode>
                <c:ptCount val="4"/>
                <c:pt idx="0">
                  <c:v>121777</c:v>
                </c:pt>
                <c:pt idx="1">
                  <c:v>133812</c:v>
                </c:pt>
                <c:pt idx="2">
                  <c:v>141537</c:v>
                </c:pt>
                <c:pt idx="3">
                  <c:v>149569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154720"/>
        <c:axId val="165155104"/>
        <c:axId val="0"/>
      </c:bar3DChart>
      <c:catAx>
        <c:axId val="165154720"/>
        <c:scaling>
          <c:orientation val="minMax"/>
        </c:scaling>
        <c:delete val="1"/>
        <c:axPos val="b"/>
        <c:majorTickMark val="out"/>
        <c:minorTickMark val="none"/>
        <c:tickLblPos val="none"/>
        <c:crossAx val="165155104"/>
        <c:crosses val="autoZero"/>
        <c:auto val="1"/>
        <c:lblAlgn val="ctr"/>
        <c:lblOffset val="100"/>
        <c:noMultiLvlLbl val="0"/>
      </c:catAx>
      <c:valAx>
        <c:axId val="16515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51547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1793343268753313E-2"/>
                  <c:y val="-1.18124755553840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793343268753313E-2"/>
                  <c:y val="-2.06718322219221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819175360159161E-2"/>
                  <c:y val="-1.77187133330759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Лист3!$B$2:$D$2</c:f>
              <c:numCache>
                <c:formatCode>General</c:formatCode>
                <c:ptCount val="3"/>
                <c:pt idx="0">
                  <c:v>300</c:v>
                </c:pt>
                <c:pt idx="1">
                  <c:v>333</c:v>
                </c:pt>
                <c:pt idx="2">
                  <c:v>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5194752"/>
        <c:axId val="165240120"/>
        <c:axId val="0"/>
      </c:bar3DChart>
      <c:catAx>
        <c:axId val="165194752"/>
        <c:scaling>
          <c:orientation val="minMax"/>
        </c:scaling>
        <c:delete val="1"/>
        <c:axPos val="b"/>
        <c:majorTickMark val="out"/>
        <c:minorTickMark val="none"/>
        <c:tickLblPos val="none"/>
        <c:crossAx val="165240120"/>
        <c:crosses val="autoZero"/>
        <c:auto val="1"/>
        <c:lblAlgn val="ctr"/>
        <c:lblOffset val="100"/>
        <c:noMultiLvlLbl val="0"/>
      </c:catAx>
      <c:valAx>
        <c:axId val="165240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5194752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44268020216482"/>
          <c:y val="5.748332859229343E-2"/>
          <c:w val="0.75634073013600844"/>
          <c:h val="0.870935588943969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val>
            <c:numRef>
              <c:f>Лист4!$A$1:$D$1</c:f>
              <c:numCache>
                <c:formatCode>#,##0.00</c:formatCode>
                <c:ptCount val="4"/>
                <c:pt idx="0">
                  <c:v>19425</c:v>
                </c:pt>
                <c:pt idx="1">
                  <c:v>20475</c:v>
                </c:pt>
                <c:pt idx="2">
                  <c:v>21714</c:v>
                </c:pt>
                <c:pt idx="3">
                  <c:v>23898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Лист4!$A$2:$D$2</c:f>
              <c:numCache>
                <c:formatCode>#,##0.00</c:formatCode>
                <c:ptCount val="4"/>
                <c:pt idx="0">
                  <c:v>21630</c:v>
                </c:pt>
                <c:pt idx="1">
                  <c:v>22680</c:v>
                </c:pt>
                <c:pt idx="2">
                  <c:v>24045</c:v>
                </c:pt>
                <c:pt idx="3">
                  <c:v>26460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Лист4!$A$3:$D$3</c:f>
              <c:numCache>
                <c:formatCode>#,##0.00</c:formatCode>
                <c:ptCount val="4"/>
                <c:pt idx="0">
                  <c:v>22050</c:v>
                </c:pt>
                <c:pt idx="1">
                  <c:v>23247</c:v>
                </c:pt>
                <c:pt idx="2">
                  <c:v>24633</c:v>
                </c:pt>
                <c:pt idx="3">
                  <c:v>27111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gapDepth val="0"/>
        <c:shape val="cylinder"/>
        <c:axId val="163229256"/>
        <c:axId val="163229648"/>
        <c:axId val="0"/>
      </c:bar3DChart>
      <c:catAx>
        <c:axId val="163229256"/>
        <c:scaling>
          <c:orientation val="minMax"/>
        </c:scaling>
        <c:delete val="1"/>
        <c:axPos val="b"/>
        <c:majorTickMark val="out"/>
        <c:minorTickMark val="none"/>
        <c:tickLblPos val="none"/>
        <c:crossAx val="163229648"/>
        <c:crosses val="autoZero"/>
        <c:auto val="1"/>
        <c:lblAlgn val="ctr"/>
        <c:lblOffset val="100"/>
        <c:noMultiLvlLbl val="0"/>
      </c:catAx>
      <c:valAx>
        <c:axId val="16322964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3229256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060983-5A43-46C3-BC56-1B75F89647D8}" type="datetimeFigureOut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F91DC0-5CE0-4A61-A996-311A01076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31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73494-9722-43D0-AEBC-65E859FE142F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4255-B196-4C15-8146-ECEBDF45E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0447-B4E3-4445-90BE-7A0557543359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E97E-C0B6-406B-8764-6ED4155EF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7983-AB15-4F3B-9BE8-CA2C9A297962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FE06-99CA-415E-9DBC-E778636B0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C397-E58D-41CA-95D9-939EF97B6FA2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C6C0-247F-4B34-89D0-007A04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06BD-7A2D-4F3A-9F0E-9630C4F0BDF7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E280-4F96-482A-B071-A802F49AF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1891-A882-45D6-9FFC-F465848ABD89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E7D7-9A26-4BD0-9635-BBC4B3C16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4091-C993-45FA-812D-31ABE6D2F8A5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DDFD-DA24-4768-856D-E8E98D7AD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DD870-368E-4491-A981-6EF41CA31A18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6215-BA30-48B7-9D50-54D5C6F11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6A57-DFA0-456F-9FD6-DE38E4C6095F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1BEB-E8A8-45B7-BBE2-937F681A0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DE54-C479-4D95-A8CB-94C54B2D92B5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9286-06BD-476D-BEC2-C9858361E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D10-3088-4773-BD7D-3DE7A33E64E7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9DB5-B21F-493A-A626-0BC1B73DD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0DB366-900D-4371-8400-521457C1B1DA}" type="datetime1">
              <a:rPr lang="ru-RU"/>
              <a:pPr>
                <a:defRPr/>
              </a:pPr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ACF6AF-7495-48EE-956A-476F584B3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7" descr="ФОН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492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/>
          <a:srcRect l="9843" t="12030" r="2112" b="13881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6" descr="логотип новый 3 (1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69850"/>
            <a:ext cx="12827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5" descr="8376805_P00D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69863"/>
            <a:ext cx="12239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Прямоугольник 13"/>
          <p:cNvSpPr>
            <a:spLocks noChangeArrowheads="1"/>
          </p:cNvSpPr>
          <p:nvPr/>
        </p:nvSpPr>
        <p:spPr bwMode="auto">
          <a:xfrm>
            <a:off x="395288" y="2405063"/>
            <a:ext cx="83883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 организации детской  летней оздоровительной кампании  в </a:t>
            </a:r>
          </a:p>
          <a:p>
            <a:pPr algn="ctr">
              <a:defRPr/>
            </a:pPr>
            <a:r>
              <a:rPr lang="ru-RU" sz="28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Санкт-Петербурге в 2016 году </a:t>
            </a:r>
          </a:p>
        </p:txBody>
      </p:sp>
      <p:sp>
        <p:nvSpPr>
          <p:cNvPr id="2055" name="Прямоугольник 7"/>
          <p:cNvSpPr>
            <a:spLocks noChangeArrowheads="1"/>
          </p:cNvSpPr>
          <p:nvPr/>
        </p:nvSpPr>
        <p:spPr bwMode="auto">
          <a:xfrm>
            <a:off x="3563938" y="5300663"/>
            <a:ext cx="5184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Начальник отдела по организации отдыха и оздоровления детей и молодежи </a:t>
            </a:r>
          </a:p>
          <a:p>
            <a:pPr>
              <a:defRPr/>
            </a:pPr>
            <a: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Комитета по образованию </a:t>
            </a:r>
          </a:p>
          <a:p>
            <a:pPr>
              <a:defRPr/>
            </a:pPr>
            <a: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Елена Борисовна Спасская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50693-477D-4B2C-AAC2-3591F1E2A2A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6588125" y="6492875"/>
            <a:ext cx="2133600" cy="365125"/>
          </a:xfrm>
        </p:spPr>
        <p:txBody>
          <a:bodyPr/>
          <a:lstStyle/>
          <a:p>
            <a:pPr>
              <a:defRPr/>
            </a:pPr>
            <a:fld id="{FCC0747B-E308-4FCD-B95F-CC318AAD7F1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3213100"/>
            <a:ext cx="7850188" cy="647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СПАСИБО ЗА ВНИМАНИЕ!</a:t>
            </a:r>
            <a:endParaRPr lang="en-US" sz="480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19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7" descr="ФОН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492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/>
          <a:srcRect l="9843" t="12030" r="2112" b="13881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6" descr="логотип новый 3 (1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69850"/>
            <a:ext cx="12827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5" descr="8376805_P00D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69863"/>
            <a:ext cx="12239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7B118-0D4F-448B-A869-FD978428A6D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4213" y="1701800"/>
            <a:ext cx="7850187" cy="647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Объем финансирования, выделяемого на предоставление меры социальной поддержки в сфере детского отдыха</a:t>
            </a:r>
            <a:endParaRPr lang="en-US" sz="180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351797" y="2487477"/>
          <a:ext cx="6967686" cy="374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368" name="TextBox 1"/>
          <p:cNvSpPr txBox="1">
            <a:spLocks noChangeArrowheads="1"/>
          </p:cNvSpPr>
          <p:nvPr/>
        </p:nvSpPr>
        <p:spPr bwMode="auto">
          <a:xfrm>
            <a:off x="1692275" y="6091238"/>
            <a:ext cx="935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2013 год</a:t>
            </a:r>
          </a:p>
        </p:txBody>
      </p:sp>
      <p:sp>
        <p:nvSpPr>
          <p:cNvPr id="15369" name="TextBox 12"/>
          <p:cNvSpPr txBox="1">
            <a:spLocks noChangeArrowheads="1"/>
          </p:cNvSpPr>
          <p:nvPr/>
        </p:nvSpPr>
        <p:spPr bwMode="auto">
          <a:xfrm>
            <a:off x="3059113" y="6091238"/>
            <a:ext cx="936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2014 год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4427538" y="6083300"/>
            <a:ext cx="936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2015 год</a:t>
            </a:r>
          </a:p>
        </p:txBody>
      </p:sp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5795963" y="6091238"/>
            <a:ext cx="936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2016 год</a:t>
            </a:r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827088" y="2576513"/>
            <a:ext cx="936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тыс.руб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91450" y="3249613"/>
            <a:ext cx="641350" cy="287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7451725" y="2781300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/>
              <a:t>Региональный бюджет</a:t>
            </a:r>
          </a:p>
        </p:txBody>
      </p:sp>
      <p:sp>
        <p:nvSpPr>
          <p:cNvPr id="15375" name="TextBox 19"/>
          <p:cNvSpPr txBox="1">
            <a:spLocks noChangeArrowheads="1"/>
          </p:cNvSpPr>
          <p:nvPr/>
        </p:nvSpPr>
        <p:spPr bwMode="auto">
          <a:xfrm>
            <a:off x="7451725" y="3903663"/>
            <a:ext cx="1368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/>
              <a:t>Федеральный бюджет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18438" y="4365625"/>
            <a:ext cx="641350" cy="2873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7" descr="ФОН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492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/>
          <a:srcRect l="9843" t="12030" r="2112" b="13881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6" descr="логотип новый 3 (1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69850"/>
            <a:ext cx="12827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5" descr="8376805_P00D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69863"/>
            <a:ext cx="12239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DC2B7E-39C9-429A-8B45-807D667573B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4213" y="1701800"/>
            <a:ext cx="7850187" cy="647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Количество квот путевок в детские оздоровительные учреждения</a:t>
            </a:r>
            <a:endParaRPr lang="en-US" sz="180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707881" y="2132856"/>
          <a:ext cx="7105650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1908175" y="6319838"/>
            <a:ext cx="935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2013 год</a:t>
            </a:r>
          </a:p>
        </p:txBody>
      </p:sp>
      <p:sp>
        <p:nvSpPr>
          <p:cNvPr id="16393" name="TextBox 12"/>
          <p:cNvSpPr txBox="1">
            <a:spLocks noChangeArrowheads="1"/>
          </p:cNvSpPr>
          <p:nvPr/>
        </p:nvSpPr>
        <p:spPr bwMode="auto">
          <a:xfrm>
            <a:off x="3276600" y="6319838"/>
            <a:ext cx="935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2014 год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4716463" y="6311900"/>
            <a:ext cx="935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2015 год</a:t>
            </a:r>
          </a:p>
        </p:txBody>
      </p:sp>
      <p:sp>
        <p:nvSpPr>
          <p:cNvPr id="16395" name="TextBox 14"/>
          <p:cNvSpPr txBox="1">
            <a:spLocks noChangeArrowheads="1"/>
          </p:cNvSpPr>
          <p:nvPr/>
        </p:nvSpPr>
        <p:spPr bwMode="auto">
          <a:xfrm>
            <a:off x="6156325" y="6319838"/>
            <a:ext cx="936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2016 год</a:t>
            </a: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971550" y="2287588"/>
            <a:ext cx="936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тыс.шт.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32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D70F2AC-A2E0-4EFE-AE8D-01D87C6361D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84213" y="1052513"/>
            <a:ext cx="7850187" cy="647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Количество квот  по категории «дети работающих граждан </a:t>
            </a:r>
            <a:endParaRPr lang="en-US" sz="2800">
              <a:solidFill>
                <a:schemeClr val="accent1"/>
              </a:solidFill>
            </a:endParaRPr>
          </a:p>
        </p:txBody>
      </p:sp>
      <p:graphicFrame>
        <p:nvGraphicFramePr>
          <p:cNvPr id="30733" name="Object 13"/>
          <p:cNvGraphicFramePr>
            <a:graphicFrameLocks noChangeAspect="1"/>
          </p:cNvGraphicFramePr>
          <p:nvPr/>
        </p:nvGraphicFramePr>
        <p:xfrm>
          <a:off x="396875" y="1846263"/>
          <a:ext cx="854075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Диаграмма" r:id="rId3" imgW="6086548" imgH="3781360" progId="MSGraph.Chart.5">
                  <p:embed followColorScheme="full"/>
                </p:oleObj>
              </mc:Choice>
              <mc:Fallback>
                <p:oleObj name="Диаграмма" r:id="rId3" imgW="6086548" imgH="3781360" progId="MSGraph.Chart.5">
                  <p:embed followColorScheme="full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846263"/>
                        <a:ext cx="8540750" cy="530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7" descr="ФОН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34925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12" descr="http://shteltn.ucoz.ru/_nw/1/81465818.jpg"/>
          <p:cNvPicPr>
            <a:picLocks noChangeAspect="1" noChangeArrowheads="1"/>
          </p:cNvPicPr>
          <p:nvPr/>
        </p:nvPicPr>
        <p:blipFill>
          <a:blip r:embed="rId3"/>
          <a:srcRect l="9843" t="12030" r="2112" b="13881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6" descr="логотип новый 3 (1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088" y="69850"/>
            <a:ext cx="12827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5" descr="8376805_P00D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69863"/>
            <a:ext cx="12239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3A96F-E850-443A-A6E9-D25A280CC4C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4213" y="1701800"/>
            <a:ext cx="7850187" cy="647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Количество детских оздоровительных лагерей</a:t>
            </a:r>
            <a:endParaRPr lang="en-US" sz="180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043608" y="2348880"/>
          <a:ext cx="6391275" cy="430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2124075" y="6453188"/>
            <a:ext cx="935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2014 год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3851275" y="6461125"/>
            <a:ext cx="936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2015 год</a:t>
            </a:r>
          </a:p>
        </p:txBody>
      </p:sp>
      <p:sp>
        <p:nvSpPr>
          <p:cNvPr id="31754" name="TextBox 12"/>
          <p:cNvSpPr txBox="1">
            <a:spLocks noChangeArrowheads="1"/>
          </p:cNvSpPr>
          <p:nvPr/>
        </p:nvSpPr>
        <p:spPr bwMode="auto">
          <a:xfrm>
            <a:off x="5508625" y="6453188"/>
            <a:ext cx="9350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6588125" y="6492875"/>
            <a:ext cx="2133600" cy="365125"/>
          </a:xfrm>
        </p:spPr>
        <p:txBody>
          <a:bodyPr/>
          <a:lstStyle/>
          <a:p>
            <a:pPr>
              <a:defRPr/>
            </a:pPr>
            <a:fld id="{C06F965E-8811-4EA9-9D71-46C288DD502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4213" y="1196975"/>
            <a:ext cx="7850187" cy="647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Количество детских оздоровительных лагерей, принимавших детей </a:t>
            </a:r>
            <a:b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</a:b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и молодежь Санкт-Петербурга в период оздоровительной компании</a:t>
            </a:r>
            <a:endParaRPr lang="en-US" sz="180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32819" name="Group 51"/>
          <p:cNvGraphicFramePr>
            <a:graphicFrameLocks noGrp="1"/>
          </p:cNvGraphicFramePr>
          <p:nvPr/>
        </p:nvGraphicFramePr>
        <p:xfrm>
          <a:off x="611188" y="2349500"/>
          <a:ext cx="8208962" cy="4089415"/>
        </p:xfrm>
        <a:graphic>
          <a:graphicData uri="http://schemas.openxmlformats.org/drawingml/2006/table">
            <a:tbl>
              <a:tblPr/>
              <a:tblGrid>
                <a:gridCol w="2592387"/>
                <a:gridCol w="1512888"/>
                <a:gridCol w="2052637"/>
                <a:gridCol w="20510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Год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Расположенных 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территории 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Санкт-Петербурга 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 Ленинградской области, </a:t>
                      </a:r>
                      <a:b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273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280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284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загородных оздоровительных лагерей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лагерей с дневным пребыванием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149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154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156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загородных дач дошкольников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Расположенных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территории Республики Крым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32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Расположенных </a:t>
                      </a:r>
                      <a:b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на территории  Краснодарского края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Расположенных на иных территориях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37</a:t>
                      </a:r>
                    </a:p>
                  </a:txBody>
                  <a:tcPr marL="91439" marR="91439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6588125" y="6492875"/>
            <a:ext cx="2133600" cy="365125"/>
          </a:xfrm>
        </p:spPr>
        <p:txBody>
          <a:bodyPr/>
          <a:lstStyle/>
          <a:p>
            <a:pPr>
              <a:defRPr/>
            </a:pPr>
            <a:fld id="{24AFA218-E65B-4F72-BD4C-35D0B69AAC3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84213" y="1268413"/>
            <a:ext cx="7850187" cy="647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Стоимость путевки</a:t>
            </a:r>
            <a:endParaRPr lang="en-US" sz="280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51520" y="2204864"/>
          <a:ext cx="5762625" cy="3557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4" name="TextBox 11"/>
          <p:cNvSpPr txBox="1">
            <a:spLocks noChangeArrowheads="1"/>
          </p:cNvSpPr>
          <p:nvPr/>
        </p:nvSpPr>
        <p:spPr bwMode="auto">
          <a:xfrm>
            <a:off x="1042988" y="5524500"/>
            <a:ext cx="935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2013 год</a:t>
            </a:r>
          </a:p>
        </p:txBody>
      </p:sp>
      <p:sp>
        <p:nvSpPr>
          <p:cNvPr id="35845" name="TextBox 12"/>
          <p:cNvSpPr txBox="1">
            <a:spLocks noChangeArrowheads="1"/>
          </p:cNvSpPr>
          <p:nvPr/>
        </p:nvSpPr>
        <p:spPr bwMode="auto">
          <a:xfrm>
            <a:off x="2124075" y="5524500"/>
            <a:ext cx="935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2014 год</a:t>
            </a:r>
          </a:p>
        </p:txBody>
      </p:sp>
      <p:sp>
        <p:nvSpPr>
          <p:cNvPr id="35846" name="TextBox 13"/>
          <p:cNvSpPr txBox="1">
            <a:spLocks noChangeArrowheads="1"/>
          </p:cNvSpPr>
          <p:nvPr/>
        </p:nvSpPr>
        <p:spPr bwMode="auto">
          <a:xfrm>
            <a:off x="3132138" y="5524500"/>
            <a:ext cx="9350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2015 год</a:t>
            </a:r>
          </a:p>
        </p:txBody>
      </p:sp>
      <p:sp>
        <p:nvSpPr>
          <p:cNvPr id="35847" name="TextBox 14"/>
          <p:cNvSpPr txBox="1">
            <a:spLocks noChangeArrowheads="1"/>
          </p:cNvSpPr>
          <p:nvPr/>
        </p:nvSpPr>
        <p:spPr bwMode="auto">
          <a:xfrm>
            <a:off x="4140200" y="5526088"/>
            <a:ext cx="936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2016 год</a:t>
            </a:r>
          </a:p>
        </p:txBody>
      </p:sp>
      <p:sp>
        <p:nvSpPr>
          <p:cNvPr id="35848" name="TextBox 15"/>
          <p:cNvSpPr txBox="1">
            <a:spLocks noChangeArrowheads="1"/>
          </p:cNvSpPr>
          <p:nvPr/>
        </p:nvSpPr>
        <p:spPr bwMode="auto">
          <a:xfrm>
            <a:off x="668338" y="2149475"/>
            <a:ext cx="606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/>
              <a:t>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1863" y="2425700"/>
            <a:ext cx="720725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11863" y="3362325"/>
            <a:ext cx="720725" cy="3540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11863" y="4225925"/>
            <a:ext cx="720725" cy="355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852" name="TextBox 10"/>
          <p:cNvSpPr txBox="1">
            <a:spLocks noChangeArrowheads="1"/>
          </p:cNvSpPr>
          <p:nvPr/>
        </p:nvSpPr>
        <p:spPr bwMode="auto">
          <a:xfrm>
            <a:off x="6875463" y="2276475"/>
            <a:ext cx="194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Санкт-Петербург</a:t>
            </a:r>
            <a:br>
              <a:rPr lang="ru-RU" sz="1200" b="1"/>
            </a:br>
            <a:r>
              <a:rPr lang="ru-RU" sz="1200" b="1"/>
              <a:t>и Ленинградская область</a:t>
            </a:r>
          </a:p>
        </p:txBody>
      </p:sp>
      <p:sp>
        <p:nvSpPr>
          <p:cNvPr id="35853" name="TextBox 16"/>
          <p:cNvSpPr txBox="1">
            <a:spLocks noChangeArrowheads="1"/>
          </p:cNvSpPr>
          <p:nvPr/>
        </p:nvSpPr>
        <p:spPr bwMode="auto">
          <a:xfrm>
            <a:off x="6875463" y="3327400"/>
            <a:ext cx="194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Южная климатическая зона</a:t>
            </a:r>
          </a:p>
        </p:txBody>
      </p:sp>
      <p:sp>
        <p:nvSpPr>
          <p:cNvPr id="35854" name="TextBox 17"/>
          <p:cNvSpPr txBox="1">
            <a:spLocks noChangeArrowheads="1"/>
          </p:cNvSpPr>
          <p:nvPr/>
        </p:nvSpPr>
        <p:spPr bwMode="auto">
          <a:xfrm>
            <a:off x="6880225" y="4171950"/>
            <a:ext cx="1944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Для детей, состоящих на учете в ОДН</a:t>
            </a:r>
          </a:p>
          <a:p>
            <a:r>
              <a:rPr lang="ru-RU" sz="1200" b="1"/>
              <a:t>(особые условия)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6588125" y="6492875"/>
            <a:ext cx="2133600" cy="365125"/>
          </a:xfrm>
        </p:spPr>
        <p:txBody>
          <a:bodyPr/>
          <a:lstStyle/>
          <a:p>
            <a:pPr>
              <a:defRPr/>
            </a:pPr>
            <a:fld id="{B44B481D-4420-4E71-AA5E-5786DA5CB11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84213" y="1196975"/>
            <a:ext cx="7850187" cy="647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«Индустрия детского отдыха»</a:t>
            </a:r>
            <a:endParaRPr lang="en-US" sz="280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100013" y="1779588"/>
            <a:ext cx="904398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Выставка товаров и услуг </a:t>
            </a:r>
            <a:r>
              <a:rPr lang="ru-RU" sz="2000">
                <a:latin typeface="Calibri" pitchFamily="34" charset="0"/>
              </a:rPr>
              <a:t>для детских оздоровительных учреждений;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Ярмарка путевок </a:t>
            </a:r>
            <a:r>
              <a:rPr lang="ru-RU" sz="2000">
                <a:latin typeface="Calibri" pitchFamily="34" charset="0"/>
              </a:rPr>
              <a:t>детских оздоровительных лагерей;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Представление образовательных  программ  </a:t>
            </a:r>
            <a:r>
              <a:rPr lang="ru-RU" sz="2000">
                <a:latin typeface="Calibri" pitchFamily="34" charset="0"/>
              </a:rPr>
              <a:t>для руководителей и специалистов детских оздоровительных учреждений;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Открытый семинар </a:t>
            </a:r>
            <a:r>
              <a:rPr lang="ru-RU" sz="2000">
                <a:latin typeface="Calibri" pitchFamily="34" charset="0"/>
              </a:rPr>
              <a:t>для  организаторов детского отдыха и руководителей детских оздоровительных учреждений всех форм собственности «Стратегические ориентиры развития оздоровительно-образовательного пространства детского лагеря»;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Международная  конференция </a:t>
            </a:r>
            <a:r>
              <a:rPr lang="ru-RU" sz="2000">
                <a:latin typeface="Calibri" pitchFamily="34" charset="0"/>
              </a:rPr>
              <a:t>«Развитие национального детского и молодежного туризма»;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Ярмарка вакансий </a:t>
            </a:r>
            <a:r>
              <a:rPr lang="ru-RU" sz="2000">
                <a:latin typeface="Calibri" pitchFamily="34" charset="0"/>
              </a:rPr>
              <a:t>для детских оздоровительных учреждений;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b="1">
                <a:latin typeface="Calibri" pitchFamily="34" charset="0"/>
              </a:rPr>
              <a:t>Фестивальная  программа </a:t>
            </a:r>
            <a:r>
              <a:rPr lang="ru-RU" sz="2000">
                <a:latin typeface="Calibri" pitchFamily="34" charset="0"/>
              </a:rPr>
              <a:t>студенческих педагогических отрядов.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6588125" y="6492875"/>
            <a:ext cx="2133600" cy="365125"/>
          </a:xfrm>
        </p:spPr>
        <p:txBody>
          <a:bodyPr/>
          <a:lstStyle/>
          <a:p>
            <a:pPr>
              <a:defRPr/>
            </a:pPr>
            <a:fld id="{9F319E61-7BFE-4950-880C-1548197AC908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84213" y="1268413"/>
            <a:ext cx="7850187" cy="647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pitchFamily="34" charset="0"/>
              </a:rPr>
              <a:t>«Индустрия детского отдыха»</a:t>
            </a:r>
            <a:endParaRPr lang="en-US" sz="280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8916" name="Picture 2" descr="C:\Users\sergushicheva.aa\Desktop\МВК\ФОТО\65d5ca0b098d8f4dc631f087b53003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292600"/>
            <a:ext cx="41052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C:\Users\sergushicheva.aa\Desktop\МВК\ФОТО\afe65f42b07049e7e7569a84aa5731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365625"/>
            <a:ext cx="395922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" descr="C:\Users\sergushicheva.aa\Desktop\МВК\ФОТО\5a820bdb2c6942a5c32d4fcb98d3eb5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773238"/>
            <a:ext cx="3886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3277</TotalTime>
  <Words>274</Words>
  <Application>Microsoft Office PowerPoint</Application>
  <PresentationFormat>Экран (4:3)</PresentationFormat>
  <Paragraphs>103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151</cp:revision>
  <cp:lastPrinted>2015-12-21T06:20:15Z</cp:lastPrinted>
  <dcterms:created xsi:type="dcterms:W3CDTF">2015-03-08T10:05:31Z</dcterms:created>
  <dcterms:modified xsi:type="dcterms:W3CDTF">2016-05-19T07:57:10Z</dcterms:modified>
</cp:coreProperties>
</file>