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63" r:id="rId3"/>
    <p:sldId id="270" r:id="rId4"/>
    <p:sldId id="264" r:id="rId5"/>
    <p:sldId id="265" r:id="rId6"/>
    <p:sldId id="271" r:id="rId7"/>
    <p:sldId id="272" r:id="rId8"/>
    <p:sldId id="273" r:id="rId9"/>
    <p:sldId id="274" r:id="rId10"/>
    <p:sldId id="266" r:id="rId11"/>
    <p:sldId id="267" r:id="rId12"/>
    <p:sldId id="257" r:id="rId13"/>
    <p:sldId id="259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39" autoAdjust="0"/>
    <p:restoredTop sz="94757" autoAdjust="0"/>
  </p:normalViewPr>
  <p:slideViewPr>
    <p:cSldViewPr>
      <p:cViewPr varScale="1">
        <p:scale>
          <a:sx n="77" d="100"/>
          <a:sy n="77" d="100"/>
        </p:scale>
        <p:origin x="-97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3E0FB-6E04-4E6B-8867-B1ED0ADADDE8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C5450-7EAB-45E5-873E-67234B56F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512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C9C-A036-498A-B42F-75608600B1E6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C9C-A036-498A-B42F-75608600B1E6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C9C-A036-498A-B42F-75608600B1E6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C9C-A036-498A-B42F-75608600B1E6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C9C-A036-498A-B42F-75608600B1E6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C9C-A036-498A-B42F-75608600B1E6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C9C-A036-498A-B42F-75608600B1E6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C9C-A036-498A-B42F-75608600B1E6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C9C-A036-498A-B42F-75608600B1E6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C9C-A036-498A-B42F-75608600B1E6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C9C-A036-498A-B42F-75608600B1E6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BE32C9C-A036-498A-B42F-75608600B1E6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85124" y="2400564"/>
            <a:ext cx="82809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Обзор действующего федерального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и регионального законодательства в сфере отдыха и оздоровления детей и молодежи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6" descr=" Государственный Герб России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06" y="422249"/>
            <a:ext cx="1406525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7382051" y="420975"/>
            <a:ext cx="1366838" cy="1414463"/>
            <a:chOff x="295" y="754"/>
            <a:chExt cx="2222" cy="2858"/>
          </a:xfrm>
        </p:grpSpPr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295" y="754"/>
              <a:ext cx="2222" cy="2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Garamond" pitchFamily="18" charset="0"/>
              </a:endParaRPr>
            </a:p>
          </p:txBody>
        </p:sp>
        <p:pic>
          <p:nvPicPr>
            <p:cNvPr id="8" name="Picture 20" descr="Герб Санкт-Петербурга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" y="823"/>
              <a:ext cx="1989" cy="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459653" y="58772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Короткова Юлия Валерьевна, начальник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по организации отдыха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оздоровления детей и молодежи Комитета по образованию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7240" y="1484784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ФЕДЕРАЛЬНОГО ЗАКОНА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отдельные законодательные акты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в целях обеспечения права детей на отдых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оздоровление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охраны их жизни и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</a:p>
          <a:p>
            <a:pPr algn="ctr"/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разработанный Федеральным собранием Российской Федерации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933056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Законопроект направлен на совершенствование правового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регулирования отдыха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оздоровления детей в соответствии с основными направлениями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предусмотренными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поручениями Президента Российской Федерации от 6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июля 2016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57188"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Конкретизированы полномочия федеральных органов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исполнительной власти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органов исполнительной власти субъектов Российской Федерации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органов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самоуправления в части, касающейся организации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отдыха 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оздоровления детей, включая обеспечение их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50775122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1" y="1484784"/>
            <a:ext cx="8640960" cy="2023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ФЕДЕРАЛЬНОГО </a:t>
            </a: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</a:p>
          <a:p>
            <a:pPr algn="ctr"/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отдельные законодательные </a:t>
            </a:r>
          </a:p>
          <a:p>
            <a:pPr algn="ctr"/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 Российской Федерации</a:t>
            </a:r>
            <a:endParaRPr lang="ru-RU" sz="23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разработанный Министерством образования и науки </a:t>
            </a:r>
          </a:p>
          <a:p>
            <a:pPr algn="ctr"/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endParaRPr lang="ru-RU" sz="23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431972"/>
            <a:ext cx="871296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Положениями представленного проекта федерального закона предполагается институционализация сферы отдыха и оздоровления детей в системе образования путем введения пятого вида образования – «рекреационное образования»,  что позволит выделить отдых и оздоровление в самостоятельный вид деятельности в рамках сферы образования в качестве подвида рекреационного образования наряду с перерывами, каникулами, предусмотренными при реализации образовательных программ.</a:t>
            </a:r>
          </a:p>
          <a:p>
            <a:pPr indent="357188" algn="just"/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на федеральном уровне органы исполнительной власти наделяются функциями по выработке и реализации государственной политики и нормативно-правовому регулированию, включая вопросы обеспечения межведомственной и межуровневой координации по вопросам отдыха и оздоровления.  В целях информационного обеспечения осуществления отдыха и оздоровления детей создается федеральный реестр сведений об организациях отдыха и оздоровления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507751224"/>
      </p:ext>
    </p:extLst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84784"/>
            <a:ext cx="8496944" cy="520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Санкт-Петербурга от 22.11.2011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728-132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«Социальный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(принят ЗС СПб 09.11.2011)</a:t>
            </a:r>
          </a:p>
          <a:p>
            <a:pPr algn="ctr"/>
            <a:endParaRPr lang="ru-RU" sz="105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СОЦИАЛЬНАЯ ПОДДЕРЖКА В СФЕРЕ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ОТДЫХА ДЕТЕЙ И МОЛОДЕЖИ И ИХ ОЗДОРОВЛЕНИЯ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САНКТ-ПЕТЕРБУРГЕ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Санкт-Петербурга от 25.12.2015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902-185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Закон Санкт-Петербурга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«Социальный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Санкт-Петербурга»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(принят ЗС СПб 23.12.2015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00273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7523" y="1988840"/>
            <a:ext cx="856895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15 марта 2012 г.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242</a:t>
            </a:r>
          </a:p>
          <a:p>
            <a:pPr algn="ctr"/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МЕРАХ ПО РЕАЛИЗАЦИИ ГЛАВЫ 6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«СОЦИАЛЬНАЯ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В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 ОРГАНИЗАЦИИ ОТДЫХА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И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ОЗДОРОВЛЕНИЯ ДЕТЕЙ И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МОЛОДЕЖИ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В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САНКТ-ПЕТЕРБУРГЕ»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САНКТ-ПЕТЕРБУРГА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«СОЦИАЛЬНЫЙ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98908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6630" y="2090172"/>
            <a:ext cx="842493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КОМИТЕТА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ПО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ОБРАЗОВАНИЮ 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29 апреля 2015 г.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2060-р</a:t>
            </a:r>
          </a:p>
          <a:p>
            <a:pPr algn="ctr"/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МЕРАХ ПО РЕАЛИЗАЦИИ ПОСТАНОВЛЕНИЯ ПРАВИТЕЛЬСТВА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 ОТ 15.03.2012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242»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830703"/>
      </p:ext>
    </p:extLst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700808"/>
            <a:ext cx="83529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ИНСТРУКТИВНО-МЕТОДИЧЕСКОЕ ПИСЬМО «ОРГАНИЗАЦИЯ И ФИНАНСИРОВАНИЕ НЕСТАЦИОНАРНОГО ОТДЫХА ОБУЧАЮЩИХСЯ В ПЕРИОД ОЗДОРОВИТЕЛЬНОЙ КАМПАНИИ ДЕТЕЙ              И МОЛОДЕЖИ САНКТ-ПЕТЕРБУРГА»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2017 ГОД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25760"/>
      </p:ext>
    </p:extLst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532" y="1502687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24.07.1998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124-ФЗ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ОСНОВНЫХ ГАРАНТИЯХ ПРАВ РЕБЕНКА В РОССИЙСКОЙ ФЕДЕРАЦИИ»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140968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лицо до достижения им возраста 18 лет (совершеннолетия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 algn="just"/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Отдых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и их оздоровление - совокупность мероприятий, направленных на развитие творческого потенциала детей, охрану и укрепление их здоровья, профилактику заболеваний у детей, занятие их физической культурой, спортом и туризмом, формирование у детей навыков здорового образа жизни, соблюдение ими режима питания и жизнедеятельности в благоприятной окружающей среде при выполнении санитарно-гигиенических и санитарно-эпидемиологических требований и требований обеспечения безопасности жизни и здоровья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4212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8274" y="1916832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отдыха детей и их оздоровления - организации сезонного действия или круглогодичного действия независимо от организационно-правовых форм и форм собственности, основная деятельность которых направлена на реализацию услуг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по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обеспечению отдыха детей и их оздоровления (загородные лагеря отдыха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оздоровления детей, детские оздоровительные центры, базы и комплексы, детские оздоровительно-образовательные центры, специализированные (профильные) лагеря (спортивно-оздоровительные и другие лагеря), санаторно-оздоровительные детские лагеря и иные организации), и лагеря, организованные образовательными организациями, осуществляющими организацию отдыха и оздоровления обучающихся в каникулярное время (с круглосуточным или дневным пребыванием),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детские лагеря труда и отдыха, детские лагеря палаточного типа, детские специализированные (профильные) лагеря, детские лагеря различной тематической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направленности,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созданные при организациях социального обслуживания, санаторно-курортных организациях, общественных организациях (объединениях) и иных организациях</a:t>
            </a:r>
          </a:p>
        </p:txBody>
      </p:sp>
    </p:spTree>
    <p:extLst>
      <p:ext uri="{BB962C8B-B14F-4D97-AF65-F5344CB8AC3E}">
        <p14:creationId xmlns:p14="http://schemas.microsoft.com/office/powerpoint/2010/main" val="152454782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916832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находящиеся в трудной жизненной ситуации, - дети, оставшиеся без попечения родителей; дети-инвалиды; дети с ограниченными возможностями здоровья, то есть имеющие недостатки в физическом и (или) психическом развитии; дети - жертвы вооруженных и межнациональных конфликтов, экологических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техногенных катастроф, стихийных бедствий; дети из семей беженцев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вынужденных переселенцев; дети, оказавшиеся в экстремальных условиях;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дети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жертвы насилия; дети, отбывающие наказание в виде лишения свободы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воспитательных колониях; дети, находящиеся в образовательных организациях для обучающихся с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девиантным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(общественно опасным) поведением, нуждающихся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в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особых условиях воспитания, обучения и требующих специального педагогического подхода (специальных учебно-воспитательных учреждениях открытого и закрытого типа); дети, проживающие в малоимущих семьях; дети с отклонениями в поведении; дети, жизнедеятельность которых объективно нарушена в результате сложившихся обстоятельств и которые не могут преодолеть данные обстоятельства самостоятельно или с помощью семьи</a:t>
            </a:r>
          </a:p>
        </p:txBody>
      </p:sp>
    </p:spTree>
    <p:extLst>
      <p:ext uri="{BB962C8B-B14F-4D97-AF65-F5344CB8AC3E}">
        <p14:creationId xmlns:p14="http://schemas.microsoft.com/office/powerpoint/2010/main" val="50775122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532" y="1502687"/>
            <a:ext cx="842493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стандарт РФ ГОСТ Р 52887-2007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«Услуги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 в учреждениях отдыха и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оздоровления»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(утв. и введен в действие приказом Федерального агентства по техническому регулированию и метрологии от 27 декабря 2007 г.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565-ст)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149080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Услуги, предоставляемые детям в учреждениях отдыха и оздоровления, разделяют на следующие виды: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услуги, обеспечивающие благоприятные и безопасные условия жизнедеятельности детей;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медицинские услуги, обеспечивающие охрану здоровья, своевременное оказание медицинской помощи, профилактику заболеваний и формирование навыков здорового образа жизни у детей, контроль за соблюдением санитарно-гигиенических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противоэпидемических требований;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75122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692800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образовательные услуги, направленные на повышение интеллектуального уровня детей, расширение их кругозора, углубление знаний, формирование умений и навыков, развитие творческого потенциала;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психологические услуги, направленные на улучшение психического состояния детей и их адаптацию к условиям жизнедеятельности;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д) правовые услуги, направленные на оказание детям и их родителям (законным представителям) юридической помощи, защиту их законных прав и интересов, связанных с пользованием услугами учреждения отдыха и оздоровления;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е) услуги по организации культурно-досуговой деятельности, туристские, краеведческие и экскурсионные, обеспечивающие разумное и полезное проведение детьми свободного времени, их духовно-нравственное развитие, приобщение к ценностям культуры и искусства;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ж) услуги в сфере физической культуры и спорта, направленные на физическое развитие, укрепление здоровья и закаливание организма детей;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и) информационные услуги, направленные на предоставление своевременной и достоверной информации о различных сторонах деятельности учреждения;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к) транспортные услуги.</a:t>
            </a:r>
          </a:p>
        </p:txBody>
      </p:sp>
    </p:spTree>
    <p:extLst>
      <p:ext uri="{BB962C8B-B14F-4D97-AF65-F5344CB8AC3E}">
        <p14:creationId xmlns:p14="http://schemas.microsoft.com/office/powerpoint/2010/main" val="306235331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700808"/>
            <a:ext cx="856895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необходимого качества услуг, предоставляемых детям учреждением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отдыха и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оздоровления,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в наличие должны быть следующие документы:</a:t>
            </a:r>
          </a:p>
          <a:p>
            <a:pPr algn="just"/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санитарно-эпидемиологического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надзора 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соответствии состояния учреждения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и территории, 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которой оно располагается, санитарным требованиям;</a:t>
            </a:r>
            <a:endParaRPr lang="ru-RU" sz="26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ru-RU" sz="2600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пожарной </a:t>
            </a:r>
            <a:r>
              <a:rPr lang="ru-RU" sz="2600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 о соответствии состояния учреждения и </a:t>
            </a:r>
            <a:r>
              <a:rPr lang="ru-RU" sz="2600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</a:t>
            </a:r>
            <a:r>
              <a:rPr lang="ru-RU" sz="2600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на которой оно располагается</a:t>
            </a:r>
            <a:r>
              <a:rPr lang="ru-RU" sz="2600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требованиям пожарной безопасности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35331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84784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Модельная программа развития системы отдыха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оздоровления детей в субъектах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Российской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967335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 – пилотный регион по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апробации Модельной программы (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2013-2015 гг.)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090" y="3925907"/>
            <a:ext cx="838538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ЦЕЛЬ: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indent="357188"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системы отдыха и оздоровления детей в субъектах Российской Федерации за счет создания условий для привлечения дополнительных, в том числе, негосударственных ресурсов в сектор детского отдыха, усиление образовательной компоненты и вариативности программ детского отдыха и других мер, направленных на удовлетворение потребности детей и родителей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качественном и доступном отдыхе в Российской Федерации в течение календарного года.</a:t>
            </a:r>
          </a:p>
        </p:txBody>
      </p:sp>
    </p:spTree>
    <p:extLst>
      <p:ext uri="{BB962C8B-B14F-4D97-AF65-F5344CB8AC3E}">
        <p14:creationId xmlns:p14="http://schemas.microsoft.com/office/powerpoint/2010/main" val="306235331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591369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Поручение Президента Российской Федерации              от 09.07.2016 Пр-1300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«Перечень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поручений по вопросам организации отдыха и оздоровления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детей»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7524" y="3407251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деятельность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организации отдыха и оздоровления детей в перечень видов деятельности, на осуществление которых требуется получение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лицензии;</a:t>
            </a:r>
          </a:p>
          <a:p>
            <a:pPr marL="285750" indent="-285750" algn="just">
              <a:buFontTx/>
              <a:buChar char="-"/>
            </a:pPr>
            <a:endParaRPr lang="ru-RU" sz="9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порядок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и ведения органами исполнительной власти субъектов Российской Федерации реестров организаций и индивидуальных предпринимателей, осуществляющих деятельность в сфере отдыха и оздоровления детей, перечня сведений, включаемых в реестры, в том числе сведений о результатах проверок указанных организаций и индивидуальных предпринимателей контрольно-надзорными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органами;</a:t>
            </a:r>
          </a:p>
          <a:p>
            <a:pPr marL="285750" indent="-285750" algn="just">
              <a:buFontTx/>
              <a:buChar char="-"/>
            </a:pPr>
            <a:endParaRPr lang="ru-RU" sz="7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 реализовать комплекс дополнительных мер, направленных на обеспечение антитеррористической защищенности мест отдыха детей.</a:t>
            </a:r>
          </a:p>
        </p:txBody>
      </p:sp>
    </p:spTree>
    <p:extLst>
      <p:ext uri="{BB962C8B-B14F-4D97-AF65-F5344CB8AC3E}">
        <p14:creationId xmlns:p14="http://schemas.microsoft.com/office/powerpoint/2010/main" val="306235331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901</TotalTime>
  <Words>1213</Words>
  <Application>Microsoft Office PowerPoint</Application>
  <PresentationFormat>Экран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barashchihina</dc:creator>
  <cp:lastModifiedBy>Баращихина Мария Андреевна</cp:lastModifiedBy>
  <cp:revision>78</cp:revision>
  <dcterms:created xsi:type="dcterms:W3CDTF">2014-05-30T07:24:46Z</dcterms:created>
  <dcterms:modified xsi:type="dcterms:W3CDTF">2016-12-06T07:44:54Z</dcterms:modified>
</cp:coreProperties>
</file>